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8"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14A5B-4E14-4B64-BECB-04AF7E01D3F0}" type="datetimeFigureOut">
              <a:rPr lang="en-US" smtClean="0"/>
              <a:t>10/8/2018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AD072-2EFC-4EDC-864F-ACA6A4700072}" type="slidenum">
              <a:rPr lang="en-US" smtClean="0"/>
              <a:t>‹#›</a:t>
            </a:fld>
            <a:endParaRPr lang="en-US"/>
          </a:p>
        </p:txBody>
      </p:sp>
    </p:spTree>
    <p:extLst>
      <p:ext uri="{BB962C8B-B14F-4D97-AF65-F5344CB8AC3E}">
        <p14:creationId xmlns:p14="http://schemas.microsoft.com/office/powerpoint/2010/main" val="278067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AB9920-5765-4C90-91D1-BF67B438584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184242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B9920-5765-4C90-91D1-BF67B438584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70376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B9920-5765-4C90-91D1-BF67B438584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416299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763C1EB0-BCFA-40F2-BAFF-92327F535DBA}" type="slidenum">
              <a:rPr lang="en-US" altLang="en-US"/>
              <a:pPr>
                <a:defRPr/>
              </a:pPr>
              <a:t>‹#›</a:t>
            </a:fld>
            <a:endParaRPr lang="en-US" altLang="en-US"/>
          </a:p>
        </p:txBody>
      </p:sp>
    </p:spTree>
    <p:extLst>
      <p:ext uri="{BB962C8B-B14F-4D97-AF65-F5344CB8AC3E}">
        <p14:creationId xmlns:p14="http://schemas.microsoft.com/office/powerpoint/2010/main" val="6721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B9920-5765-4C90-91D1-BF67B438584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367710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B9920-5765-4C90-91D1-BF67B4385840}"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325577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AB9920-5765-4C90-91D1-BF67B4385840}"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243226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AB9920-5765-4C90-91D1-BF67B4385840}" type="datetimeFigureOut">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368059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AB9920-5765-4C90-91D1-BF67B4385840}" type="datetimeFigureOut">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285132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B9920-5765-4C90-91D1-BF67B4385840}" type="datetimeFigureOut">
              <a:rPr lang="en-US" smtClean="0"/>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229504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B9920-5765-4C90-91D1-BF67B4385840}"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113544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B9920-5765-4C90-91D1-BF67B4385840}"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BE27C-6724-4AB6-B0B4-26CF4780D887}" type="slidenum">
              <a:rPr lang="en-US" smtClean="0"/>
              <a:t>‹#›</a:t>
            </a:fld>
            <a:endParaRPr lang="en-US"/>
          </a:p>
        </p:txBody>
      </p:sp>
    </p:spTree>
    <p:extLst>
      <p:ext uri="{BB962C8B-B14F-4D97-AF65-F5344CB8AC3E}">
        <p14:creationId xmlns:p14="http://schemas.microsoft.com/office/powerpoint/2010/main" val="30370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B9920-5765-4C90-91D1-BF67B4385840}" type="datetimeFigureOut">
              <a:rPr lang="en-US" smtClean="0"/>
              <a:t>10/8/2018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BE27C-6724-4AB6-B0B4-26CF4780D887}" type="slidenum">
              <a:rPr lang="en-US" smtClean="0"/>
              <a:t>‹#›</a:t>
            </a:fld>
            <a:endParaRPr lang="en-US"/>
          </a:p>
        </p:txBody>
      </p:sp>
    </p:spTree>
    <p:extLst>
      <p:ext uri="{BB962C8B-B14F-4D97-AF65-F5344CB8AC3E}">
        <p14:creationId xmlns:p14="http://schemas.microsoft.com/office/powerpoint/2010/main" val="315692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Robo</a:t>
            </a:r>
            <a:r>
              <a:rPr lang="en-US" dirty="0" smtClean="0"/>
              <a:t> sapiens = </a:t>
            </a:r>
            <a:r>
              <a:rPr lang="en-US" dirty="0" err="1" smtClean="0"/>
              <a:t>robo</a:t>
            </a:r>
            <a:r>
              <a:rPr lang="en-US" dirty="0" smtClean="0"/>
              <a:t> prospectus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err="1" smtClean="0"/>
              <a:t>Yiannis</a:t>
            </a:r>
            <a:r>
              <a:rPr lang="en-US" dirty="0" smtClean="0"/>
              <a:t> </a:t>
            </a:r>
            <a:r>
              <a:rPr lang="en-US" dirty="0" err="1" smtClean="0"/>
              <a:t>Aloimonos</a:t>
            </a:r>
            <a:endParaRPr lang="en-US" dirty="0" smtClean="0"/>
          </a:p>
          <a:p>
            <a:pPr marL="0" indent="0">
              <a:buNone/>
            </a:pPr>
            <a:r>
              <a:rPr lang="en-US" dirty="0" smtClean="0"/>
              <a:t>Computer Vision Lab</a:t>
            </a:r>
          </a:p>
          <a:p>
            <a:pPr marL="0" indent="0">
              <a:buNone/>
            </a:pPr>
            <a:r>
              <a:rPr lang="en-US" dirty="0" smtClean="0"/>
              <a:t>Perception and Robotics Group</a:t>
            </a:r>
          </a:p>
          <a:p>
            <a:pPr marL="0" indent="0">
              <a:buNone/>
            </a:pPr>
            <a:r>
              <a:rPr lang="en-US" dirty="0" smtClean="0"/>
              <a:t>University of Maryland</a:t>
            </a:r>
          </a:p>
          <a:p>
            <a:pPr marL="0" indent="0">
              <a:buNone/>
            </a:pPr>
            <a:r>
              <a:rPr lang="en-US" dirty="0" smtClean="0"/>
              <a:t>www.prg.cs.umd.edu</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83970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wheel of a car</a:t>
            </a:r>
            <a:endParaRPr lang="en-US" dirty="0"/>
          </a:p>
        </p:txBody>
      </p:sp>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307658"/>
            <a:ext cx="8424000" cy="424268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77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400" y="188660"/>
            <a:ext cx="5659200" cy="648068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133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Refrigerator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80" y="1355182"/>
            <a:ext cx="7326720" cy="5668435"/>
          </a:xfrm>
          <a:prstGeom prst="rect">
            <a:avLst/>
          </a:prstGeom>
        </p:spPr>
      </p:pic>
    </p:spTree>
    <p:extLst>
      <p:ext uri="{BB962C8B-B14F-4D97-AF65-F5344CB8AC3E}">
        <p14:creationId xmlns:p14="http://schemas.microsoft.com/office/powerpoint/2010/main" val="3093783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Open the drawer and fetch an object from inside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360" y="1216927"/>
            <a:ext cx="6359040" cy="5641073"/>
          </a:xfrm>
          <a:prstGeom prst="rect">
            <a:avLst/>
          </a:prstGeom>
        </p:spPr>
      </p:pic>
    </p:spTree>
    <p:extLst>
      <p:ext uri="{BB962C8B-B14F-4D97-AF65-F5344CB8AC3E}">
        <p14:creationId xmlns:p14="http://schemas.microsoft.com/office/powerpoint/2010/main" val="1944635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573750"/>
            <a:ext cx="4114800" cy="5552413"/>
          </a:xfrm>
        </p:spPr>
      </p:pic>
    </p:spTree>
    <p:extLst>
      <p:ext uri="{BB962C8B-B14F-4D97-AF65-F5344CB8AC3E}">
        <p14:creationId xmlns:p14="http://schemas.microsoft.com/office/powerpoint/2010/main" val="2303256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64879"/>
            <a:ext cx="4191000" cy="6191043"/>
          </a:xfrm>
        </p:spPr>
      </p:pic>
    </p:spTree>
    <p:extLst>
      <p:ext uri="{BB962C8B-B14F-4D97-AF65-F5344CB8AC3E}">
        <p14:creationId xmlns:p14="http://schemas.microsoft.com/office/powerpoint/2010/main" val="2874986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consequences</a:t>
            </a:r>
            <a:endParaRPr lang="en-US" dirty="0"/>
          </a:p>
        </p:txBody>
      </p:sp>
      <p:graphicFrame>
        <p:nvGraphicFramePr>
          <p:cNvPr id="3" name="Table 2"/>
          <p:cNvGraphicFramePr>
            <a:graphicFrameLocks noGrp="1"/>
          </p:cNvGraphicFramePr>
          <p:nvPr/>
        </p:nvGraphicFramePr>
        <p:xfrm>
          <a:off x="1762273" y="3288297"/>
          <a:ext cx="5432256" cy="762000"/>
        </p:xfrm>
        <a:graphic>
          <a:graphicData uri="http://schemas.openxmlformats.org/drawingml/2006/table">
            <a:tbl>
              <a:tblPr firstRow="1" firstCol="1" bandRow="1">
                <a:tableStyleId>{5C22544A-7EE6-4342-B048-85BDC9FD1C3A}</a:tableStyleId>
              </a:tblPr>
              <a:tblGrid>
                <a:gridCol w="5432256"/>
              </a:tblGrid>
              <a:tr h="152080">
                <a:tc>
                  <a:txBody>
                    <a:bodyPr/>
                    <a:lstStyle/>
                    <a:p>
                      <a:pPr marL="0" marR="0" algn="l">
                        <a:spcBef>
                          <a:spcPts val="0"/>
                        </a:spcBef>
                        <a:spcAft>
                          <a:spcPts val="0"/>
                        </a:spcAft>
                      </a:pPr>
                      <a:endParaRPr lang="en-US" sz="1000">
                        <a:effectLst/>
                        <a:latin typeface="Calibri"/>
                        <a:ea typeface="Calibri"/>
                        <a:cs typeface="Times New Roman"/>
                      </a:endParaRPr>
                    </a:p>
                  </a:txBody>
                  <a:tcPr marL="62208" marR="62208" marT="0" marB="0"/>
                </a:tc>
              </a:tr>
              <a:tr h="608320">
                <a:tc>
                  <a:txBody>
                    <a:bodyPr/>
                    <a:lstStyle/>
                    <a:p>
                      <a:pPr marL="0" marR="0" algn="l">
                        <a:spcBef>
                          <a:spcPts val="0"/>
                        </a:spcBef>
                        <a:spcAft>
                          <a:spcPts val="0"/>
                        </a:spcAft>
                      </a:pPr>
                      <a:r>
                        <a:rPr lang="en-US" sz="1000" dirty="0">
                          <a:effectLst/>
                        </a:rPr>
                        <a:t>Fig. 4. Example model output with </a:t>
                      </a:r>
                      <a:r>
                        <a:rPr lang="en-US" sz="1000" dirty="0" err="1">
                          <a:effectLst/>
                        </a:rPr>
                        <a:t>pointcloud</a:t>
                      </a:r>
                      <a:r>
                        <a:rPr lang="en-US" sz="1000" dirty="0">
                          <a:effectLst/>
                        </a:rPr>
                        <a:t> overlay on microwave with labeled parts. Individual parts fitted to the source point cloud of the microwave are highlighted in different colors. (Left) reconstruction from static observations. (Right) Reconstruction after manipulation, </a:t>
                      </a:r>
                      <a:r>
                        <a:rPr lang="en-US" sz="1000" dirty="0" err="1">
                          <a:effectLst/>
                        </a:rPr>
                        <a:t>i.e.opening</a:t>
                      </a:r>
                      <a:r>
                        <a:rPr lang="en-US" sz="1000" dirty="0">
                          <a:effectLst/>
                        </a:rPr>
                        <a:t> the door.</a:t>
                      </a:r>
                      <a:endParaRPr lang="en-US" sz="1000" dirty="0">
                        <a:effectLst/>
                        <a:latin typeface="Calibri"/>
                        <a:ea typeface="Calibri"/>
                        <a:cs typeface="Times New Roman"/>
                      </a:endParaRPr>
                    </a:p>
                  </a:txBody>
                  <a:tcPr marL="62208" marR="62208" marT="0" marB="0"/>
                </a:tc>
              </a:tr>
            </a:tbl>
          </a:graphicData>
        </a:graphic>
      </p:graphicFrame>
      <p:pic>
        <p:nvPicPr>
          <p:cNvPr id="159745" name="image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56" y="1631691"/>
            <a:ext cx="8559848" cy="435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470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consequences</a:t>
            </a:r>
            <a:endParaRPr lang="en-US" dirty="0"/>
          </a:p>
        </p:txBody>
      </p:sp>
      <p:sp>
        <p:nvSpPr>
          <p:cNvPr id="3" name="Rectangle 2"/>
          <p:cNvSpPr>
            <a:spLocks noChangeArrowheads="1"/>
          </p:cNvSpPr>
          <p:nvPr/>
        </p:nvSpPr>
        <p:spPr bwMode="auto">
          <a:xfrm>
            <a:off x="0" y="51017"/>
            <a:ext cx="167575" cy="3127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45" tIns="41473" rIns="82945" bIns="41473" numCol="1" anchor="ctr" anchorCtr="0" compatLnSpc="1">
            <a:prstTxWarp prst="textNoShape">
              <a:avLst/>
            </a:prstTxWarp>
            <a:spAutoFit/>
          </a:bodyPr>
          <a:lstStyle/>
          <a:p>
            <a:pPr defTabSz="414726" eaLnBrk="0" fontAlgn="base" hangingPunct="0">
              <a:lnSpc>
                <a:spcPct val="93000"/>
              </a:lnSpc>
              <a:spcBef>
                <a:spcPct val="0"/>
              </a:spcBef>
              <a:spcAft>
                <a:spcPct val="0"/>
              </a:spcAft>
              <a:buClr>
                <a:srgbClr val="000000"/>
              </a:buClr>
              <a:buSzPct val="100000"/>
            </a:pPr>
            <a:endParaRPr lang="en-US" altLang="en-US" sz="1600">
              <a:latin typeface="Arial" pitchFamily="34" charset="0"/>
              <a:ea typeface="WenQuanYi Zen Hei" charset="0"/>
              <a:cs typeface="WenQuanYi Zen Hei" charset="0"/>
            </a:endParaRPr>
          </a:p>
        </p:txBody>
      </p:sp>
      <p:pic>
        <p:nvPicPr>
          <p:cNvPr id="1730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5582"/>
            <a:ext cx="9021145" cy="400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17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ormAutofit fontScale="90000"/>
          </a:bodyPr>
          <a:lstStyle/>
          <a:p>
            <a:r>
              <a:rPr lang="en-US" altLang="en-US" smtClean="0"/>
              <a:t>Primitives (actions amount to the transfer of force)</a:t>
            </a:r>
          </a:p>
        </p:txBody>
      </p:sp>
      <p:sp>
        <p:nvSpPr>
          <p:cNvPr id="94211" name="Content Placeholder 2"/>
          <p:cNvSpPr>
            <a:spLocks noGrp="1"/>
          </p:cNvSpPr>
          <p:nvPr>
            <p:ph idx="1"/>
          </p:nvPr>
        </p:nvSpPr>
        <p:spPr/>
        <p:txBody>
          <a:bodyPr/>
          <a:lstStyle/>
          <a:p>
            <a:r>
              <a:rPr lang="en-US" altLang="en-US" i="1" smtClean="0"/>
              <a:t>Push</a:t>
            </a:r>
            <a:r>
              <a:rPr lang="en-US" altLang="en-US" smtClean="0"/>
              <a:t> (instrument, location, force)</a:t>
            </a:r>
          </a:p>
          <a:p>
            <a:r>
              <a:rPr lang="en-US" altLang="en-US" i="1" smtClean="0"/>
              <a:t>Pull</a:t>
            </a:r>
          </a:p>
          <a:p>
            <a:r>
              <a:rPr lang="en-US" altLang="en-US" i="1" smtClean="0"/>
              <a:t>Slide</a:t>
            </a:r>
          </a:p>
          <a:p>
            <a:r>
              <a:rPr lang="en-US" altLang="en-US" i="1" smtClean="0"/>
              <a:t>Move</a:t>
            </a:r>
          </a:p>
          <a:p>
            <a:r>
              <a:rPr lang="en-US" altLang="en-US" i="1" smtClean="0"/>
              <a:t>Align</a:t>
            </a:r>
          </a:p>
          <a:p>
            <a:r>
              <a:rPr lang="en-US" altLang="en-US" i="1" smtClean="0"/>
              <a:t>Turn</a:t>
            </a:r>
          </a:p>
          <a:p>
            <a:r>
              <a:rPr lang="en-US" altLang="en-US" i="1" smtClean="0"/>
              <a:t>Grasp-in-order-to</a:t>
            </a:r>
            <a:endParaRPr lang="en-US" altLang="en-US" smtClean="0"/>
          </a:p>
        </p:txBody>
      </p:sp>
    </p:spTree>
    <p:extLst>
      <p:ext uri="{BB962C8B-B14F-4D97-AF65-F5344CB8AC3E}">
        <p14:creationId xmlns:p14="http://schemas.microsoft.com/office/powerpoint/2010/main" val="1475574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unique contribution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Cilantro: An open source library for handling </a:t>
            </a:r>
            <a:r>
              <a:rPr lang="en-US" dirty="0" err="1" smtClean="0"/>
              <a:t>pointcloud</a:t>
            </a:r>
            <a:r>
              <a:rPr lang="en-US" dirty="0" smtClean="0"/>
              <a:t> data </a:t>
            </a:r>
            <a:endParaRPr lang="en-US" dirty="0"/>
          </a:p>
        </p:txBody>
      </p:sp>
    </p:spTree>
    <p:extLst>
      <p:ext uri="{BB962C8B-B14F-4D97-AF65-F5344CB8AC3E}">
        <p14:creationId xmlns:p14="http://schemas.microsoft.com/office/powerpoint/2010/main" val="10961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Event Coding</a:t>
            </a:r>
            <a:endParaRPr lang="en-US" dirty="0"/>
          </a:p>
        </p:txBody>
      </p:sp>
      <p:sp>
        <p:nvSpPr>
          <p:cNvPr id="3" name="Content Placeholder 2"/>
          <p:cNvSpPr>
            <a:spLocks noGrp="1"/>
          </p:cNvSpPr>
          <p:nvPr>
            <p:ph idx="1"/>
          </p:nvPr>
        </p:nvSpPr>
        <p:spPr/>
        <p:txBody>
          <a:bodyPr/>
          <a:lstStyle/>
          <a:p>
            <a:endParaRPr lang="en-US" dirty="0" smtClean="0"/>
          </a:p>
          <a:p>
            <a:r>
              <a:rPr lang="en-US" dirty="0" smtClean="0"/>
              <a:t>Representations in         =   Representation in</a:t>
            </a:r>
          </a:p>
          <a:p>
            <a:pPr marL="0" indent="0">
              <a:buNone/>
            </a:pPr>
            <a:r>
              <a:rPr lang="en-US" dirty="0"/>
              <a:t> </a:t>
            </a:r>
            <a:r>
              <a:rPr lang="en-US" dirty="0" smtClean="0"/>
              <a:t>      Perception                              Execution</a:t>
            </a:r>
            <a:endParaRPr lang="en-US" dirty="0"/>
          </a:p>
        </p:txBody>
      </p:sp>
    </p:spTree>
    <p:extLst>
      <p:ext uri="{BB962C8B-B14F-4D97-AF65-F5344CB8AC3E}">
        <p14:creationId xmlns:p14="http://schemas.microsoft.com/office/powerpoint/2010/main" val="242878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cognitive ability</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Understanding Others</a:t>
            </a:r>
          </a:p>
          <a:p>
            <a:endParaRPr lang="en-US" dirty="0"/>
          </a:p>
          <a:p>
            <a:r>
              <a:rPr lang="en-US" dirty="0" smtClean="0"/>
              <a:t>Understanding Actions</a:t>
            </a:r>
          </a:p>
          <a:p>
            <a:endParaRPr lang="en-US" dirty="0"/>
          </a:p>
          <a:p>
            <a:r>
              <a:rPr lang="en-US" dirty="0" smtClean="0"/>
              <a:t>Understanding Manipulation Actions</a:t>
            </a:r>
          </a:p>
          <a:p>
            <a:endParaRPr lang="en-US" dirty="0"/>
          </a:p>
          <a:p>
            <a:pPr marL="0" indent="0">
              <a:buNone/>
            </a:pPr>
            <a:endParaRPr lang="en-US" dirty="0"/>
          </a:p>
        </p:txBody>
      </p:sp>
    </p:spTree>
    <p:extLst>
      <p:ext uri="{BB962C8B-B14F-4D97-AF65-F5344CB8AC3E}">
        <p14:creationId xmlns:p14="http://schemas.microsoft.com/office/powerpoint/2010/main" val="37303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endParaRPr lang="en-US" altLang="en-US" smtClean="0"/>
          </a:p>
        </p:txBody>
      </p:sp>
      <p:sp>
        <p:nvSpPr>
          <p:cNvPr id="67587" name="Rectangle 3"/>
          <p:cNvSpPr>
            <a:spLocks noGrp="1"/>
          </p:cNvSpPr>
          <p:nvPr>
            <p:ph type="body" idx="4294967295"/>
          </p:nvPr>
        </p:nvSpPr>
        <p:spPr/>
        <p:txBody>
          <a:bodyPr/>
          <a:lstStyle/>
          <a:p>
            <a:endParaRPr lang="en-US" altLang="en-US" smtClean="0"/>
          </a:p>
        </p:txBody>
      </p:sp>
      <p:pic>
        <p:nvPicPr>
          <p:cNvPr id="67588" name="Picture 4" descr="robot_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81" y="305312"/>
            <a:ext cx="7238880" cy="580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017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Augmented Reality</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0" y="1908201"/>
            <a:ext cx="8916481" cy="304448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628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Central Thesis</a:t>
            </a:r>
          </a:p>
        </p:txBody>
      </p:sp>
      <p:sp>
        <p:nvSpPr>
          <p:cNvPr id="56323" name="Content Placeholder 2"/>
          <p:cNvSpPr>
            <a:spLocks noGrp="1"/>
          </p:cNvSpPr>
          <p:nvPr>
            <p:ph idx="1"/>
          </p:nvPr>
        </p:nvSpPr>
        <p:spPr/>
        <p:txBody>
          <a:bodyPr>
            <a:normAutofit fontScale="92500"/>
          </a:bodyPr>
          <a:lstStyle/>
          <a:p>
            <a:r>
              <a:rPr lang="en-US" altLang="en-US" dirty="0" smtClean="0"/>
              <a:t>We understand visual action in a way similar to the way we understand language. </a:t>
            </a:r>
          </a:p>
          <a:p>
            <a:r>
              <a:rPr lang="en-US" altLang="en-US" dirty="0" smtClean="0"/>
              <a:t>There is syntax, a small set of rules for structuring the different components of the action. </a:t>
            </a:r>
          </a:p>
          <a:p>
            <a:r>
              <a:rPr lang="en-US" altLang="en-US" dirty="0" smtClean="0"/>
              <a:t>There is semantics related to action consequences and goals.</a:t>
            </a:r>
          </a:p>
          <a:p>
            <a:r>
              <a:rPr lang="en-US" altLang="en-US" dirty="0" smtClean="0"/>
              <a:t>We break parts of the video into meaningful chunks which we map into symbols which obey the grammar rules – we make a tree</a:t>
            </a:r>
          </a:p>
        </p:txBody>
      </p:sp>
    </p:spTree>
    <p:extLst>
      <p:ext uri="{BB962C8B-B14F-4D97-AF65-F5344CB8AC3E}">
        <p14:creationId xmlns:p14="http://schemas.microsoft.com/office/powerpoint/2010/main" val="334482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segment the video</a:t>
            </a:r>
            <a:endParaRPr lang="en-US" dirty="0"/>
          </a:p>
        </p:txBody>
      </p:sp>
      <p:sp>
        <p:nvSpPr>
          <p:cNvPr id="3" name="Content Placeholder 2"/>
          <p:cNvSpPr>
            <a:spLocks noGrp="1"/>
          </p:cNvSpPr>
          <p:nvPr>
            <p:ph idx="1"/>
          </p:nvPr>
        </p:nvSpPr>
        <p:spPr/>
        <p:txBody>
          <a:bodyPr/>
          <a:lstStyle/>
          <a:p>
            <a:endParaRPr lang="en-US" dirty="0" smtClean="0"/>
          </a:p>
          <a:p>
            <a:r>
              <a:rPr lang="en-US" dirty="0" smtClean="0"/>
              <a:t>Using Basic Events</a:t>
            </a:r>
          </a:p>
          <a:p>
            <a:r>
              <a:rPr lang="en-US" dirty="0" smtClean="0"/>
              <a:t>Contact</a:t>
            </a:r>
          </a:p>
          <a:p>
            <a:r>
              <a:rPr lang="en-US" dirty="0" smtClean="0"/>
              <a:t>(A,B)</a:t>
            </a:r>
            <a:r>
              <a:rPr lang="en-US" dirty="0" smtClean="0">
                <a:sym typeface="Wingdings" panose="05000000000000000000" pitchFamily="2" charset="2"/>
              </a:rPr>
              <a:t>A+B</a:t>
            </a:r>
          </a:p>
          <a:p>
            <a:r>
              <a:rPr lang="en-US" dirty="0" smtClean="0">
                <a:sym typeface="Wingdings" panose="05000000000000000000" pitchFamily="2" charset="2"/>
              </a:rPr>
              <a:t>A+B  A , B</a:t>
            </a:r>
          </a:p>
          <a:p>
            <a:r>
              <a:rPr lang="en-US" dirty="0" smtClean="0">
                <a:sym typeface="Wingdings" panose="05000000000000000000" pitchFamily="2" charset="2"/>
              </a:rPr>
              <a:t>A  B</a:t>
            </a:r>
            <a:endParaRPr lang="en-US" dirty="0"/>
          </a:p>
        </p:txBody>
      </p:sp>
    </p:spTree>
    <p:extLst>
      <p:ext uri="{BB962C8B-B14F-4D97-AF65-F5344CB8AC3E}">
        <p14:creationId xmlns:p14="http://schemas.microsoft.com/office/powerpoint/2010/main" val="130677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possibilities</a:t>
            </a:r>
            <a:br>
              <a:rPr lang="en-US" dirty="0" smtClean="0"/>
            </a:br>
            <a:endParaRPr lang="en-US" dirty="0"/>
          </a:p>
        </p:txBody>
      </p:sp>
      <p:sp>
        <p:nvSpPr>
          <p:cNvPr id="3" name="Rectangle 2"/>
          <p:cNvSpPr/>
          <p:nvPr/>
        </p:nvSpPr>
        <p:spPr>
          <a:xfrm>
            <a:off x="1046880" y="1977327"/>
            <a:ext cx="7257600" cy="2776801"/>
          </a:xfrm>
          <a:prstGeom prst="rect">
            <a:avLst/>
          </a:prstGeom>
        </p:spPr>
        <p:txBody>
          <a:bodyPr wrap="square" lIns="82945" tIns="41473" rIns="82945" bIns="41473">
            <a:spAutoFit/>
          </a:bodyPr>
          <a:lstStyle/>
          <a:p>
            <a:pPr marL="466567" indent="-466567">
              <a:buAutoNum type="arabicPeriod"/>
            </a:pPr>
            <a:r>
              <a:rPr lang="en-US" sz="2500" dirty="0"/>
              <a:t>A new object can become part of the activity</a:t>
            </a:r>
          </a:p>
          <a:p>
            <a:pPr marL="466567" indent="-466567">
              <a:buAutoNum type="arabicPeriod"/>
            </a:pPr>
            <a:endParaRPr lang="en-US" sz="2500" dirty="0"/>
          </a:p>
          <a:p>
            <a:r>
              <a:rPr lang="en-US" sz="2500" dirty="0"/>
              <a:t>2. One object can transform into another object</a:t>
            </a:r>
          </a:p>
          <a:p>
            <a:endParaRPr lang="en-US" sz="2500" dirty="0"/>
          </a:p>
          <a:p>
            <a:r>
              <a:rPr lang="en-US" sz="2500" dirty="0"/>
              <a:t>3. Multiple objects can combine into one object</a:t>
            </a:r>
          </a:p>
          <a:p>
            <a:endParaRPr lang="en-US" sz="2500" dirty="0"/>
          </a:p>
          <a:p>
            <a:r>
              <a:rPr lang="en-US" sz="2500" dirty="0"/>
              <a:t>4. One object can separate into multiple objects</a:t>
            </a:r>
          </a:p>
        </p:txBody>
      </p:sp>
    </p:spTree>
    <p:extLst>
      <p:ext uri="{BB962C8B-B14F-4D97-AF65-F5344CB8AC3E}">
        <p14:creationId xmlns:p14="http://schemas.microsoft.com/office/powerpoint/2010/main" val="184473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activity tree is changing</a:t>
            </a:r>
            <a:endParaRPr lang="en-US" dirty="0"/>
          </a:p>
        </p:txBody>
      </p:sp>
      <p:sp>
        <p:nvSpPr>
          <p:cNvPr id="3" name="Rectangle 2"/>
          <p:cNvSpPr/>
          <p:nvPr/>
        </p:nvSpPr>
        <p:spPr>
          <a:xfrm>
            <a:off x="2286720" y="1700818"/>
            <a:ext cx="4570560" cy="5069736"/>
          </a:xfrm>
          <a:prstGeom prst="rect">
            <a:avLst/>
          </a:prstGeom>
        </p:spPr>
        <p:txBody>
          <a:bodyPr lIns="82945" tIns="41473" rIns="82945" bIns="41473">
            <a:spAutoFit/>
          </a:bodyPr>
          <a:lstStyle/>
          <a:p>
            <a:r>
              <a:rPr lang="en-US" dirty="0"/>
              <a:t>1. When an object is touched (either directly by a hand or by a tool being used by the hand), a new node is created.</a:t>
            </a:r>
          </a:p>
          <a:p>
            <a:r>
              <a:rPr lang="en-US" dirty="0"/>
              <a:t>2. When an object transforms from A to B, a new node labeled B is created and attached as a </a:t>
            </a:r>
            <a:r>
              <a:rPr lang="en-US" dirty="0" err="1"/>
              <a:t>subtree</a:t>
            </a:r>
            <a:r>
              <a:rPr lang="en-US" dirty="0"/>
              <a:t> to node A.</a:t>
            </a:r>
          </a:p>
          <a:p>
            <a:r>
              <a:rPr lang="en-US" dirty="0"/>
              <a:t>3. When multiple objects (A,B) combine into one object A+B, a new node labeled A+B is created the </a:t>
            </a:r>
            <a:r>
              <a:rPr lang="en-US" dirty="0" err="1"/>
              <a:t>subtrees</a:t>
            </a:r>
            <a:r>
              <a:rPr lang="en-US" dirty="0"/>
              <a:t> associated with A and B are attached (as </a:t>
            </a:r>
            <a:r>
              <a:rPr lang="en-US" dirty="0" err="1"/>
              <a:t>subtrees</a:t>
            </a:r>
            <a:r>
              <a:rPr lang="en-US" dirty="0"/>
              <a:t>) to A+B.</a:t>
            </a:r>
          </a:p>
          <a:p>
            <a:r>
              <a:rPr lang="en-US" dirty="0"/>
              <a:t>4. When one object A+B separates into multiple objects (A,B), new nodes A and B are created and attached as </a:t>
            </a:r>
            <a:r>
              <a:rPr lang="en-US" dirty="0" err="1"/>
              <a:t>subtrees</a:t>
            </a:r>
            <a:r>
              <a:rPr lang="en-US" dirty="0"/>
              <a:t> to the node A+B.</a:t>
            </a:r>
          </a:p>
          <a:p>
            <a:r>
              <a:rPr lang="en-US" dirty="0"/>
              <a:t>5. In addition to the above, a new node can be created for an object already used in the activity, if it is being used as part of a new assembly or disassembly.</a:t>
            </a:r>
          </a:p>
        </p:txBody>
      </p:sp>
    </p:spTree>
    <p:extLst>
      <p:ext uri="{BB962C8B-B14F-4D97-AF65-F5344CB8AC3E}">
        <p14:creationId xmlns:p14="http://schemas.microsoft.com/office/powerpoint/2010/main" val="738115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446</Words>
  <Application>Microsoft Office PowerPoint</Application>
  <PresentationFormat>On-screen Show (4:3)</PresentationFormat>
  <Paragraphs>62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Robo sapiens = robo prospectus</vt:lpstr>
      <vt:lpstr>Theory of Event Coding</vt:lpstr>
      <vt:lpstr>Basic cognitive ability</vt:lpstr>
      <vt:lpstr>PowerPoint Presentation</vt:lpstr>
      <vt:lpstr>Augmented Reality</vt:lpstr>
      <vt:lpstr>Central Thesis</vt:lpstr>
      <vt:lpstr>How to segment the video</vt:lpstr>
      <vt:lpstr>4 possibilities </vt:lpstr>
      <vt:lpstr>How the activity tree is changing</vt:lpstr>
      <vt:lpstr>Changing the wheel of a car</vt:lpstr>
      <vt:lpstr>PowerPoint Presentation</vt:lpstr>
      <vt:lpstr>Open Refrigerator</vt:lpstr>
      <vt:lpstr>Open the drawer and fetch an object from inside</vt:lpstr>
      <vt:lpstr>PowerPoint Presentation</vt:lpstr>
      <vt:lpstr>PowerPoint Presentation</vt:lpstr>
      <vt:lpstr>Action consequences</vt:lpstr>
      <vt:lpstr>Action consequences</vt:lpstr>
      <vt:lpstr>Primitives (actions amount to the transfer of force)</vt:lpstr>
      <vt:lpstr>Our unique contribution</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Aloimonos</dc:creator>
  <cp:lastModifiedBy>John Aloimonos</cp:lastModifiedBy>
  <cp:revision>13</cp:revision>
  <dcterms:created xsi:type="dcterms:W3CDTF">2018-04-16T13:55:46Z</dcterms:created>
  <dcterms:modified xsi:type="dcterms:W3CDTF">2018-10-08T12:56:44Z</dcterms:modified>
</cp:coreProperties>
</file>